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xlsb" ContentType="application/vnd.ms-excel.sheet.binary.macroEnabled.12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7"/>
  </p:notesMasterIdLst>
  <p:handoutMasterIdLst>
    <p:handoutMasterId r:id="rId28"/>
  </p:handoutMasterIdLst>
  <p:sldIdLst>
    <p:sldId id="408" r:id="rId2"/>
    <p:sldId id="420" r:id="rId3"/>
    <p:sldId id="455" r:id="rId4"/>
    <p:sldId id="459" r:id="rId5"/>
    <p:sldId id="447" r:id="rId6"/>
    <p:sldId id="444" r:id="rId7"/>
    <p:sldId id="425" r:id="rId8"/>
    <p:sldId id="454" r:id="rId9"/>
    <p:sldId id="457" r:id="rId10"/>
    <p:sldId id="427" r:id="rId11"/>
    <p:sldId id="452" r:id="rId12"/>
    <p:sldId id="456" r:id="rId13"/>
    <p:sldId id="429" r:id="rId14"/>
    <p:sldId id="394" r:id="rId15"/>
    <p:sldId id="436" r:id="rId16"/>
    <p:sldId id="435" r:id="rId17"/>
    <p:sldId id="437" r:id="rId18"/>
    <p:sldId id="403" r:id="rId19"/>
    <p:sldId id="458" r:id="rId20"/>
    <p:sldId id="387" r:id="rId21"/>
    <p:sldId id="419" r:id="rId22"/>
    <p:sldId id="421" r:id="rId23"/>
    <p:sldId id="398" r:id="rId24"/>
    <p:sldId id="450" r:id="rId25"/>
    <p:sldId id="451" r:id="rId26"/>
  </p:sldIdLst>
  <p:sldSz cx="9144000" cy="5143500" type="screen16x9"/>
  <p:notesSz cx="6797675" cy="9926638"/>
  <p:custDataLst>
    <p:tags r:id="rId2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49" userDrawn="1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6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xmlns="" userId="Microsoft Office User" providerId="None"/>
      </p:ext>
    </p:extLst>
  </p:cmAuthor>
  <p:cmAuthor id="2" name="BOUILLON Pierre" initials="BP" lastIdx="1" clrIdx="1">
    <p:extLst>
      <p:ext uri="{19B8F6BF-5375-455C-9EA6-DF929625EA0E}">
        <p15:presenceInfo xmlns:p15="http://schemas.microsoft.com/office/powerpoint/2012/main" xmlns="" userId="S-1-5-21-2043104406-512064258-1538882281-244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215A"/>
    <a:srgbClr val="000091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96" autoAdjust="0"/>
    <p:restoredTop sz="92245" autoAdjust="0"/>
  </p:normalViewPr>
  <p:slideViewPr>
    <p:cSldViewPr showGuides="1">
      <p:cViewPr varScale="1">
        <p:scale>
          <a:sx n="66" d="100"/>
          <a:sy n="66" d="100"/>
        </p:scale>
        <p:origin x="-114" y="-546"/>
      </p:cViewPr>
      <p:guideLst>
        <p:guide orient="horz" pos="1620"/>
        <p:guide orient="horz" pos="191"/>
        <p:guide orient="horz" pos="849"/>
        <p:guide orient="horz" pos="821"/>
        <p:guide orient="horz" pos="3049"/>
        <p:guide orient="horz" pos="3162"/>
        <p:guide pos="2880"/>
        <p:guide pos="476"/>
        <p:guide pos="5193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binaire_Microsoft_Office_Excel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1.040624374624775E-2"/>
          <c:y val="2.9082774049217004E-2"/>
          <c:w val="0.97918751250750458"/>
          <c:h val="0.94183445190156601"/>
        </c:manualLayout>
      </c:layout>
      <c:barChart>
        <c:barDir val="col"/>
        <c:grouping val="stacked"/>
        <c:ser>
          <c:idx val="0"/>
          <c:order val="0"/>
          <c:spPr>
            <a:noFill/>
            <a:ln>
              <a:noFill/>
            </a:ln>
          </c:spPr>
          <c:dPt>
            <c:idx val="0"/>
            <c:spPr>
              <a:solidFill>
                <a:srgbClr val="9DB1C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125-46C1-8075-D940D284A7B4}"/>
              </c:ext>
            </c:extLst>
          </c:dPt>
          <c:dPt>
            <c:idx val="5"/>
            <c:spPr>
              <a:solidFill>
                <a:srgbClr val="113E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125-46C1-8075-D940D284A7B4}"/>
              </c:ext>
            </c:extLst>
          </c:dPt>
          <c:dLbls>
            <c:dLbl>
              <c:idx val="0"/>
              <c:layout>
                <c:manualLayout>
                  <c:x val="0"/>
                  <c:y val="-1.6778523489932892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0125-46C1-8075-D940D284A7B4}"/>
                </c:ext>
              </c:extLst>
            </c:dLbl>
            <c:dLbl>
              <c:idx val="5"/>
              <c:layout>
                <c:manualLayout>
                  <c:x val="0"/>
                  <c:y val="-1.6778523489932892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125-46C1-8075-D940D284A7B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4</c:v>
                </c:pt>
                <c:pt idx="3">
                  <c:v>4.2</c:v>
                </c:pt>
                <c:pt idx="4">
                  <c:v>5</c:v>
                </c:pt>
                <c:pt idx="5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25-46C1-8075-D940D284A7B4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dPt>
            <c:idx val="1"/>
            <c:spPr>
              <a:solidFill>
                <a:srgbClr val="9DB1C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125-46C1-8075-D940D284A7B4}"/>
              </c:ext>
            </c:extLst>
          </c:dPt>
          <c:dPt>
            <c:idx val="4"/>
            <c:spPr>
              <a:solidFill>
                <a:srgbClr val="D2EBE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0125-46C1-8075-D940D284A7B4}"/>
              </c:ext>
            </c:extLst>
          </c:dPt>
          <c:dLbls>
            <c:dLbl>
              <c:idx val="1"/>
              <c:layout>
                <c:manualLayout>
                  <c:x val="0"/>
                  <c:y val="-1.6778523489932892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125-46C1-8075-D940D284A7B4}"/>
                </c:ext>
              </c:extLst>
            </c:dLbl>
            <c:dLbl>
              <c:idx val="3"/>
              <c:layout>
                <c:manualLayout>
                  <c:x val="0"/>
                  <c:y val="-1.6778523489932892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0125-46C1-8075-D940D284A7B4}"/>
                </c:ext>
              </c:extLst>
            </c:dLbl>
            <c:dLbl>
              <c:idx val="4"/>
              <c:layout>
                <c:manualLayout>
                  <c:x val="0"/>
                  <c:y val="-1.6778523489932892E-3"/>
                </c:manualLayout>
              </c:layout>
              <c:numFmt formatCode="#,##0.0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tx1"/>
                      </a:solidFill>
                      <a:latin typeface="Marianne"/>
                      <a:ea typeface="Marianne"/>
                      <a:cs typeface="Marianne"/>
                      <a:sym typeface="Marianne"/>
                    </a:defRPr>
                  </a:pPr>
                  <a:endParaRPr lang="fr-FR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0125-46C1-8075-D940D284A7B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1.5</c:v>
                </c:pt>
                <c:pt idx="2">
                  <c:v>0.20000000000000021</c:v>
                </c:pt>
                <c:pt idx="3">
                  <c:v>0.79999999999999982</c:v>
                </c:pt>
                <c:pt idx="4">
                  <c:v>1.7999999999999998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25-46C1-8075-D940D284A7B4}"/>
            </c:ext>
          </c:extLst>
        </c:ser>
        <c:dLbls/>
        <c:gapWidth val="80"/>
        <c:overlap val="100"/>
        <c:axId val="118606464"/>
        <c:axId val="118497664"/>
      </c:barChart>
      <c:catAx>
        <c:axId val="11860646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aj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18497664"/>
        <c:crosses val="min"/>
        <c:lblAlgn val="ctr"/>
        <c:lblOffset val="100"/>
      </c:catAx>
      <c:valAx>
        <c:axId val="118497664"/>
        <c:scaling>
          <c:orientation val="minMax"/>
          <c:max val="6.8"/>
          <c:min val="0"/>
        </c:scaling>
        <c:delete val="1"/>
        <c:axPos val="l"/>
        <c:numFmt formatCode="General" sourceLinked="1"/>
        <c:tickLblPos val="none"/>
        <c:crossAx val="118606464"/>
        <c:crosses val="min"/>
        <c:crossBetween val="between"/>
      </c:valAx>
    </c:plotArea>
    <c:dispBlanksAs val="gap"/>
    <c:showDLblsOverMax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A400-FB8F-41B7-905B-FD54B8CD9334}" type="datetimeFigureOut">
              <a:rPr lang="fr-FR" smtClean="0"/>
              <a:pPr/>
              <a:t>21/06/2023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71CCC-87B7-464D-9264-088F76F2FF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603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21/06/2023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1626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1357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14668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03326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3765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3191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629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7591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9793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69689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6985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65620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36686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35720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xmlns="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320687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xmlns="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72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xmlns="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71550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xmlns="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xmlns="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xmlns="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xmlns="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xmlns="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xmlns="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xmlns="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75606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735615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xmlns="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xmlns="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620B1E7-28CB-5340-99E1-D6CD526B04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528" y="355127"/>
            <a:ext cx="2520158" cy="14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xmlns="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  <a:prstGeom prst="rect">
            <a:avLst/>
          </a:prstGeom>
        </p:spPr>
        <p:txBody>
          <a:bodyPr anchor="ctr" anchorCtr="0"/>
          <a:lstStyle>
            <a:lvl1pPr algn="l">
              <a:defRPr sz="1150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665B74AF-140B-5C4A-AD2F-F9BE95FB6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555526"/>
            <a:ext cx="5076136" cy="295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F60C857-412F-4ED2-83E1-A54F41B6E55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6999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1E8A05D-5B0B-E544-9FB8-7A3273014EF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96632C-540E-884F-BA53-88537CCAC1E2}"/>
              </a:ext>
            </a:extLst>
          </p:cNvPr>
          <p:cNvSpPr/>
          <p:nvPr userDrawn="1"/>
        </p:nvSpPr>
        <p:spPr>
          <a:xfrm>
            <a:off x="3851920" y="411510"/>
            <a:ext cx="14401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xmlns="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71550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</p:spTree>
    <p:extLst>
      <p:ext uri="{BB962C8B-B14F-4D97-AF65-F5344CB8AC3E}">
        <p14:creationId xmlns:p14="http://schemas.microsoft.com/office/powerpoint/2010/main" xmlns="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3" r:id="rId9"/>
    <p:sldLayoutId id="2147483824" r:id="rId10"/>
  </p:sldLayoutIdLst>
  <p:hf sldNum="0" hdr="0" ftr="0" dt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chart" Target="../charts/chart1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51520" y="1563638"/>
            <a:ext cx="8567935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Rencontres salariales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160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 effet immédiat et visible des mesures annoncées sur les rémunérations au second semestre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06830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gain/mois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102€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19822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795886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105 €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Prime de pouvoir d’achat*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75 €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60 €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93 €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119 €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06830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182 €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67543" y="2509989"/>
            <a:ext cx="194421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(S2 2023)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5,0%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5,1%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4,1%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03457" y="2497975"/>
            <a:ext cx="555308" cy="246221"/>
            <a:chOff x="2684173" y="2464723"/>
            <a:chExt cx="555308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11,6%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323036" y="4568229"/>
            <a:ext cx="41049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Montant net prime </a:t>
            </a:r>
            <a:r>
              <a:rPr lang="fr-FR" sz="700" dirty="0" err="1">
                <a:latin typeface="Marianne" panose="02000000000000000000" pitchFamily="2" charset="0"/>
              </a:rPr>
              <a:t>moyennisé</a:t>
            </a:r>
            <a:r>
              <a:rPr lang="fr-FR" sz="700" dirty="0">
                <a:latin typeface="Marianne" panose="02000000000000000000" pitchFamily="2" charset="0"/>
              </a:rPr>
              <a:t> sur 6 mois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2645762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67544" y="339502"/>
            <a:ext cx="8245472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revalorisation durable au 1</a:t>
            </a:r>
            <a:r>
              <a:rPr lang="fr-FR" altLang="fr-FR" sz="2000" b="1" baseline="30000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er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janvier 2024 de la rémunération indiciaire nette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1870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Gardienne de la paix 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2 061€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(15 ans d’ancienneté)</a:t>
            </a:r>
            <a:endParaRPr lang="fr-FR" sz="800" i="1" baseline="30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65643" y="103896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5542" y="1578122"/>
            <a:ext cx="1221733" cy="122173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5503612" y="1031304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8221" y="1578122"/>
            <a:ext cx="1220400" cy="1220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9567" y="1578122"/>
            <a:ext cx="1220400" cy="12204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67543" y="4042949"/>
            <a:ext cx="194421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salarial (2024) par rapport à janvier 2023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1651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47 €</a:t>
            </a:r>
          </a:p>
        </p:txBody>
      </p:sp>
      <p:cxnSp>
        <p:nvCxnSpPr>
          <p:cNvPr id="21" name="Connecteur droit 20"/>
          <p:cNvCxnSpPr/>
          <p:nvPr/>
        </p:nvCxnSpPr>
        <p:spPr>
          <a:xfrm rot="5400000">
            <a:off x="1259631" y="3255941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 rot="5400000">
            <a:off x="1151621" y="3832005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19366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56 €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859782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+ 1,5% point d’indice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61650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27 €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93663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25009" y="2859782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33 €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87233"/>
            <a:ext cx="1902732" cy="233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Mesure bas salaire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7543" y="3522345"/>
            <a:ext cx="2094107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Distribution de 5 points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650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366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26 €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25009" y="3514684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25 €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25010" y="4042949"/>
            <a:ext cx="849515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58 €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110557" y="1071386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Agent d’accueil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1 574€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(début de carrière)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0912" y="1578122"/>
            <a:ext cx="1220400" cy="1220400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443183" y="2859782"/>
            <a:ext cx="849516" cy="244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21 €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43184" y="3187233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42 €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43183" y="3514684"/>
            <a:ext cx="849516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20 €</a:t>
            </a:r>
            <a:endParaRPr lang="fr-FR" sz="1000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43184" y="4042949"/>
            <a:ext cx="849515" cy="2569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83 €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89145" y="2509989"/>
            <a:ext cx="2138639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Gain mensuel net (au 01/01/24)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rot="5400000">
            <a:off x="1259631" y="2121590"/>
            <a:ext cx="0" cy="13681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2701453" y="2497975"/>
            <a:ext cx="555308" cy="246221"/>
            <a:chOff x="2684173" y="2464723"/>
            <a:chExt cx="555308" cy="246221"/>
          </a:xfrm>
        </p:grpSpPr>
        <p:sp>
          <p:nvSpPr>
            <p:cNvPr id="58" name="Ellipse 57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684173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2,3%</a:t>
              </a: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4372263" y="2497975"/>
            <a:ext cx="504825" cy="246221"/>
            <a:chOff x="2709415" y="2464723"/>
            <a:chExt cx="504825" cy="246221"/>
          </a:xfrm>
        </p:grpSpPr>
        <p:sp>
          <p:nvSpPr>
            <p:cNvPr id="61" name="Ellipse 60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2,7%</a:t>
              </a: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97354" y="2497975"/>
            <a:ext cx="504825" cy="246221"/>
            <a:chOff x="2709415" y="2464723"/>
            <a:chExt cx="504825" cy="246221"/>
          </a:xfrm>
        </p:grpSpPr>
        <p:sp>
          <p:nvSpPr>
            <p:cNvPr id="64" name="Ellipse 63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2,6%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628699" y="2497975"/>
            <a:ext cx="504825" cy="246221"/>
            <a:chOff x="2709415" y="2464723"/>
            <a:chExt cx="504825" cy="246221"/>
          </a:xfrm>
        </p:grpSpPr>
        <p:sp>
          <p:nvSpPr>
            <p:cNvPr id="67" name="Ellipse 66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5,2%</a:t>
              </a: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173619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272083" y="1652272"/>
            <a:ext cx="8593239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Des mesures complémentaires </a:t>
            </a:r>
          </a:p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en soutien du pouvoir d’achat et pour faciliter le quotidien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03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Quatre mesures supplémentaires </a:t>
            </a:r>
          </a:p>
        </p:txBody>
      </p:sp>
      <p:sp>
        <p:nvSpPr>
          <p:cNvPr id="2" name="Ellipse 1"/>
          <p:cNvSpPr/>
          <p:nvPr/>
        </p:nvSpPr>
        <p:spPr>
          <a:xfrm>
            <a:off x="971600" y="1222729"/>
            <a:ext cx="720080" cy="72008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971600" y="2080448"/>
            <a:ext cx="720080" cy="72008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1" name="Ellipse 10"/>
          <p:cNvSpPr/>
          <p:nvPr/>
        </p:nvSpPr>
        <p:spPr>
          <a:xfrm>
            <a:off x="971600" y="2938167"/>
            <a:ext cx="720080" cy="72008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971600" y="3795886"/>
            <a:ext cx="720080" cy="720080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1222729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  <a:latin typeface="Marianne" panose="02000000000000000000" pitchFamily="2" charset="0"/>
              </a:rPr>
              <a:t>Reconduction de </a:t>
            </a:r>
            <a:r>
              <a:rPr lang="fr-FR" dirty="0">
                <a:latin typeface="Marianne" panose="02000000000000000000" pitchFamily="2" charset="0"/>
              </a:rPr>
              <a:t>la </a:t>
            </a:r>
            <a:r>
              <a:rPr lang="fr-FR" b="1" dirty="0">
                <a:latin typeface="Marianne" panose="02000000000000000000" pitchFamily="2" charset="0"/>
              </a:rPr>
              <a:t>GIPA</a:t>
            </a:r>
            <a:r>
              <a:rPr lang="fr-FR" dirty="0">
                <a:latin typeface="Marianne" panose="02000000000000000000" pitchFamily="2" charset="0"/>
              </a:rPr>
              <a:t> pour 2023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7704" y="2080448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des </a:t>
            </a:r>
            <a:r>
              <a:rPr lang="fr-FR" b="1" dirty="0">
                <a:latin typeface="Marianne" panose="02000000000000000000" pitchFamily="2" charset="0"/>
              </a:rPr>
              <a:t>frais de mission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7704" y="2925751"/>
            <a:ext cx="6840760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50" charset="0"/>
                <a:ea typeface="Times New Roman" panose="02020603050405020304" pitchFamily="18" charset="0"/>
              </a:rPr>
              <a:t>Meilleure prise en charge des </a:t>
            </a:r>
            <a:r>
              <a:rPr lang="fr-FR" b="1" dirty="0">
                <a:latin typeface="Marianne" panose="02000000000000000000" pitchFamily="50" charset="0"/>
                <a:ea typeface="Times New Roman" panose="02020603050405020304" pitchFamily="18" charset="0"/>
              </a:rPr>
              <a:t>abonnements aux transports collectifs</a:t>
            </a:r>
            <a:endParaRPr lang="fr-FR" b="1" dirty="0">
              <a:latin typeface="Marianne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7704" y="3795886"/>
            <a:ext cx="6336704" cy="7200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>
                <a:latin typeface="Marianne" panose="02000000000000000000" pitchFamily="2" charset="0"/>
              </a:rPr>
              <a:t>Revalorisation du barème de monétisation des </a:t>
            </a:r>
            <a:r>
              <a:rPr lang="fr-FR" b="1" dirty="0">
                <a:latin typeface="Marianne" panose="02000000000000000000" pitchFamily="2" charset="0"/>
              </a:rPr>
              <a:t>CET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254072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037010" y="1327342"/>
            <a:ext cx="838314" cy="59715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7309889" y="4009722"/>
            <a:ext cx="1019449" cy="6440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95536" y="357894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GIPA est reconduite pour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5736" y="1563638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La </a:t>
            </a:r>
            <a:r>
              <a:rPr lang="fr-FR" sz="1600" b="1" dirty="0">
                <a:latin typeface="Marianne" panose="02000000000000000000" pitchFamily="2" charset="0"/>
              </a:rPr>
              <a:t>garantie individuelle de pouvoir d’achat (GIPA) </a:t>
            </a:r>
            <a:r>
              <a:rPr lang="fr-FR" sz="1600" dirty="0">
                <a:latin typeface="Marianne" panose="02000000000000000000" pitchFamily="2" charset="0"/>
              </a:rPr>
              <a:t>est un mécanisme de compensation de la perte de pouvoir d’achat de la rémunération indiciaire des agents publics, utilisable depuis 2008. </a:t>
            </a:r>
            <a:r>
              <a:rPr lang="fr-FR" sz="1600" b="1" dirty="0">
                <a:latin typeface="Marianne" panose="02000000000000000000" pitchFamily="2" charset="0"/>
              </a:rPr>
              <a:t>Il est décidé de la reconduire en 2023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736" y="332492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C’est une indemnité versée </a:t>
            </a:r>
            <a:r>
              <a:rPr lang="fr-FR" sz="1600" b="1" dirty="0">
                <a:latin typeface="Marianne" panose="02000000000000000000" pitchFamily="2" charset="0"/>
              </a:rPr>
              <a:t>pour tous les agents dont le traitement indiciaire brut aurait évolué moins vite que l’indice des prix </a:t>
            </a:r>
            <a:r>
              <a:rPr lang="fr-FR" sz="1600" dirty="0">
                <a:latin typeface="Marianne" panose="02000000000000000000" pitchFamily="2" charset="0"/>
              </a:rPr>
              <a:t>à la consommation, en cumul sur une période de </a:t>
            </a:r>
            <a:r>
              <a:rPr lang="fr-FR" sz="1600" b="1" dirty="0">
                <a:latin typeface="Marianne" panose="02000000000000000000" pitchFamily="2" charset="0"/>
              </a:rPr>
              <a:t>4 ans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076" y="3278969"/>
            <a:ext cx="964729" cy="9647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03" y="1625176"/>
            <a:ext cx="954142" cy="954142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239496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Les frais de mission sont revalorisés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596737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Face à l’augmentation des coûts, il s’agir de mieux </a:t>
            </a:r>
            <a:r>
              <a:rPr lang="fr-FR" sz="1600" b="1" dirty="0">
                <a:latin typeface="Marianne" panose="02000000000000000000" pitchFamily="2" charset="0"/>
              </a:rPr>
              <a:t>compenser le prix des nuitées hôtelières et des repas </a:t>
            </a:r>
            <a:r>
              <a:rPr lang="fr-FR" sz="1600" dirty="0">
                <a:latin typeface="Marianne" panose="02000000000000000000" pitchFamily="2" charset="0"/>
              </a:rPr>
              <a:t>dans le cadre des déplacements des agents (missions, formation…)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736" y="3113138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2 mesures </a:t>
            </a:r>
            <a:r>
              <a:rPr lang="fr-FR" sz="1600" dirty="0">
                <a:latin typeface="Marianne" panose="02000000000000000000" pitchFamily="2" charset="0"/>
              </a:rPr>
              <a:t>applicables</a:t>
            </a:r>
            <a:r>
              <a:rPr lang="fr-FR" sz="1600" b="1" dirty="0">
                <a:latin typeface="Marianne" panose="02000000000000000000" pitchFamily="2" charset="0"/>
              </a:rPr>
              <a:t> </a:t>
            </a:r>
            <a:r>
              <a:rPr lang="fr-FR" sz="1600" dirty="0">
                <a:latin typeface="Marianne" panose="02000000000000000000" pitchFamily="2" charset="0"/>
              </a:rPr>
              <a:t>dès la rentrée 2023 (au moins 10% en fonction des territoires)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Augmentation du </a:t>
            </a:r>
            <a:r>
              <a:rPr lang="fr-FR" sz="1600" b="1" dirty="0">
                <a:latin typeface="Marianne" panose="02000000000000000000" pitchFamily="2" charset="0"/>
              </a:rPr>
              <a:t>plafond des nuitées hôtelières</a:t>
            </a:r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Revalorisation du </a:t>
            </a:r>
            <a:r>
              <a:rPr lang="fr-FR" sz="1600" b="1" dirty="0">
                <a:latin typeface="Marianne" panose="02000000000000000000" pitchFamily="2" charset="0"/>
              </a:rPr>
              <a:t>plafond de l’indemnité repas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27770"/>
          </a:xfrm>
          <a:prstGeom prst="ellips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xmlns="" val="193350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prise en charge des frais de transport est augmentée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1798" y="1347613"/>
            <a:ext cx="43897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Marianne" panose="02000000000000000000" pitchFamily="2" charset="0"/>
              </a:rPr>
              <a:t>Prise en charge augmentée à compter de sept. 23, </a:t>
            </a:r>
            <a:r>
              <a:rPr lang="fr-FR" sz="1600" b="1" dirty="0">
                <a:latin typeface="Marianne" panose="02000000000000000000" pitchFamily="2" charset="0"/>
              </a:rPr>
              <a:t>cumulable avec le forfait mobilités durables </a:t>
            </a:r>
            <a:r>
              <a:rPr lang="fr-FR" sz="1600" dirty="0">
                <a:latin typeface="Marianne" panose="02000000000000000000" pitchFamily="2" charset="0"/>
              </a:rPr>
              <a:t>depuis le 1</a:t>
            </a:r>
            <a:r>
              <a:rPr lang="fr-FR" sz="1600" baseline="30000" dirty="0">
                <a:latin typeface="Marianne" panose="02000000000000000000" pitchFamily="2" charset="0"/>
              </a:rPr>
              <a:t>er</a:t>
            </a:r>
            <a:r>
              <a:rPr lang="fr-FR" sz="1600" dirty="0">
                <a:latin typeface="Marianne" panose="02000000000000000000" pitchFamily="2" charset="0"/>
              </a:rPr>
              <a:t> septembre 2022. Réponse à l’augmentation du coût des abonnements et à une volonté de </a:t>
            </a:r>
            <a:r>
              <a:rPr lang="fr-FR" sz="1600" b="1" dirty="0">
                <a:latin typeface="Marianne" panose="02000000000000000000" pitchFamily="2" charset="0"/>
              </a:rPr>
              <a:t>favoriser les transports collectifs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799" y="3435846"/>
            <a:ext cx="4600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Un gain de </a:t>
            </a:r>
            <a:r>
              <a:rPr lang="fr-FR" sz="1600" b="1" dirty="0">
                <a:latin typeface="Marianne" panose="02000000000000000000" pitchFamily="2" charset="0"/>
              </a:rPr>
              <a:t>19€/mois en Ile-de-France </a:t>
            </a:r>
            <a:r>
              <a:rPr lang="fr-FR" sz="1600" dirty="0">
                <a:latin typeface="Marianne" panose="02000000000000000000" pitchFamily="2" charset="0"/>
              </a:rPr>
              <a:t>pour illustration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86188" y="1511225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Aide-soignant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2 238€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(10 ans d’ancienneté)</a:t>
            </a:r>
            <a:endParaRPr lang="fr-FR" sz="800" i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2143" y="2058043"/>
            <a:ext cx="1220400" cy="1220400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7379930" y="2977896"/>
            <a:ext cx="504825" cy="246221"/>
            <a:chOff x="2709415" y="2464723"/>
            <a:chExt cx="504825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709415" y="2464723"/>
              <a:ext cx="504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>
                  <a:latin typeface="Marianne" panose="02000000000000000000" pitchFamily="2" charset="0"/>
                </a:rPr>
                <a:t>3,5%</a:t>
              </a:r>
              <a:endParaRPr lang="fr-FR" sz="1000" b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010453" y="4110136"/>
            <a:ext cx="1243776" cy="261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58€ + 19€ = 77€</a:t>
            </a:r>
          </a:p>
        </p:txBody>
      </p:sp>
      <p:sp>
        <p:nvSpPr>
          <p:cNvPr id="22" name="Ellipse 21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3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076" y="3182819"/>
            <a:ext cx="964729" cy="96472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03" y="1532262"/>
            <a:ext cx="954142" cy="95414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60232" y="3336658"/>
            <a:ext cx="1944217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latin typeface="Marianne" panose="02000000000000000000" pitchFamily="2" charset="0"/>
              </a:rPr>
              <a:t>Total gain indiciaire (janvier 2024) + gain pouvoir d’achat lié au forfait Navigo </a:t>
            </a:r>
            <a:endParaRPr lang="fr-FR" sz="1000" b="1" dirty="0">
              <a:latin typeface="Mariann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2871151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95536" y="328860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Le barème de monétisation des CET est revalorisé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36" y="1743450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Les jours de CET peuvent être utilisés ou monétisés : le barème de leur monétisation est revalorisé pour contribuer au pouvoir d’achat des agents qui les monétisent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03" y="3259968"/>
            <a:ext cx="964729" cy="9647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03" y="1676278"/>
            <a:ext cx="954142" cy="95414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8172400" y="411510"/>
            <a:ext cx="432048" cy="432048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Marianne" panose="02000000000000000000" pitchFamily="2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5736" y="3222724"/>
            <a:ext cx="6318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2" charset="0"/>
              </a:rPr>
              <a:t>Revalorisation de 10% des indemnités forfaitaires:</a:t>
            </a:r>
          </a:p>
          <a:p>
            <a:r>
              <a:rPr lang="fr-FR" sz="1600" dirty="0">
                <a:latin typeface="Marianne" panose="02000000000000000000" pitchFamily="2" charset="0"/>
              </a:rPr>
              <a:t>- </a:t>
            </a:r>
            <a:r>
              <a:rPr lang="fr-FR" sz="1600" b="1" dirty="0">
                <a:latin typeface="Marianne" panose="02000000000000000000" pitchFamily="2" charset="0"/>
              </a:rPr>
              <a:t>   </a:t>
            </a:r>
            <a:r>
              <a:rPr lang="fr-FR" sz="1600" dirty="0">
                <a:latin typeface="Marianne" panose="02000000000000000000" pitchFamily="2" charset="0"/>
              </a:rPr>
              <a:t>Agent de catégorie A: de 135€ brut à 150€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B: de 90€ brut à 100€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Marianne" panose="02000000000000000000" pitchFamily="2" charset="0"/>
              </a:rPr>
              <a:t>Agent de catégorie C: de </a:t>
            </a:r>
            <a:r>
              <a:rPr lang="fr-FR" sz="1600" dirty="0"/>
              <a:t>75€ brut à 83€</a:t>
            </a: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xmlns="" val="940550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563638"/>
            <a:ext cx="842391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engagement de l’Etat au profit de la politique salariale de près de 7% en 2023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877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droit 40"/>
          <p:cNvCxnSpPr/>
          <p:nvPr>
            <p:custDataLst>
              <p:tags r:id="rId1"/>
            </p:custDataLst>
          </p:nvPr>
        </p:nvCxnSpPr>
        <p:spPr bwMode="auto">
          <a:xfrm>
            <a:off x="1495425" y="307498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>
            <p:custDataLst>
              <p:tags r:id="rId2"/>
            </p:custDataLst>
          </p:nvPr>
        </p:nvCxnSpPr>
        <p:spPr bwMode="auto">
          <a:xfrm>
            <a:off x="2789238" y="2484438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3"/>
            </p:custDataLst>
          </p:nvPr>
        </p:nvCxnSpPr>
        <p:spPr bwMode="auto">
          <a:xfrm>
            <a:off x="4084638" y="240665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>
            <p:custDataLst>
              <p:tags r:id="rId4"/>
            </p:custDataLst>
          </p:nvPr>
        </p:nvCxnSpPr>
        <p:spPr bwMode="auto">
          <a:xfrm>
            <a:off x="5378450" y="2092325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>
            <p:custDataLst>
              <p:tags r:id="rId5"/>
            </p:custDataLst>
          </p:nvPr>
        </p:nvCxnSpPr>
        <p:spPr bwMode="auto">
          <a:xfrm>
            <a:off x="6673850" y="1384300"/>
            <a:ext cx="574675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1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xmlns="" val="1114344588"/>
              </p:ext>
            </p:extLst>
          </p:nvPr>
        </p:nvGraphicFramePr>
        <p:xfrm>
          <a:off x="404813" y="1301750"/>
          <a:ext cx="7932737" cy="28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6" name="Espace réservé du texte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73088" y="4100513"/>
            <a:ext cx="1123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8293F67-225F-44A1-81BB-0B3A7B165739}" type="datetime'''M''es''ur''e''''''s ''g''''''é''''nér''a''le''''''s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Mesures générales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5" name="Espace réservé du texte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071688" y="4100513"/>
            <a:ext cx="714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D17241-6BB8-43A5-8C4F-7B40A32AD216}" type="datetime'''GV''T ''''''''''''''''p''''''''''o''''s''i''t''''i''''''f''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GVT positif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86" name="Espace réservé du texte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613150" y="2376488"/>
            <a:ext cx="222250" cy="136525"/>
          </a:xfrm>
          <a:prstGeom prst="rect">
            <a:avLst/>
          </a:prstGeom>
          <a:solidFill>
            <a:srgbClr val="4C6C9C"/>
          </a:solidFill>
          <a:ln>
            <a:noFill/>
          </a:ln>
          <a:effectLst/>
        </p:spPr>
        <p:txBody>
          <a:bodyPr vert="horz" wrap="none" lIns="17463" tIns="0" rIns="17463" bIns="0" rtlCol="0" anchor="ctr" anchorCtr="0">
            <a:noAutofit/>
          </a:bodyPr>
          <a:lstStyle>
            <a:lvl1pPr marL="920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1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7450" indent="-17145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Wingdings" pitchFamily="2" charset="2"/>
              <a:buChar char="§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732FC295-4EB1-42B3-9CA3-63F2D5B522BA}" type="datetime'''''''''''''''0'''',''''''''''2'''">
              <a:rPr lang="fr-FR" altLang="en-US" sz="1000" smtClean="0">
                <a:solidFill>
                  <a:schemeClr val="bg1"/>
                </a:solidFill>
                <a:latin typeface="Marianne" panose="02000000000000000000" pitchFamily="2" charset="0"/>
                <a:sym typeface="Marianne" panose="02000000000000000000" pitchFamily="2" charset="0"/>
              </a:rPr>
              <a:pPr marL="0" lvl="0"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0,2</a:t>
            </a:fld>
            <a:endParaRPr lang="fr-FR" sz="1000" noProof="0" dirty="0">
              <a:solidFill>
                <a:schemeClr val="bg1"/>
              </a:solidFill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4" name="Espace réservé du texte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228974" y="4100513"/>
            <a:ext cx="9921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4A53B68-B2E9-4388-86D7-EF27071BA0EC}" type="datetime'Reva''l''or''''i''s''a''''tion des bas ''d''e g''rill''''''e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Revalorisation des bas de grille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3" name="Espace réservé du texte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4524375" y="4100512"/>
            <a:ext cx="9890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37613D9-C707-4FCF-A4FE-0B3207917CD0}" type="datetime'''''P''''''rime de p''''o''''u''''v''oi''r d''’''''ach''a''t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Prime de pouvoir d’achat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2" name="Espace réservé du texte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919788" y="4100512"/>
            <a:ext cx="7874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9813764-A0AE-4B4B-8591-A6D48C21EC1A}" type="datetime'Mesures catégorielles'' (n''otamment'''' ''ensei''gna''nts'')'">
              <a:rPr lang="fr-FR" altLang="en-US" sz="1000" smtClean="0">
                <a:latin typeface="Marianne" panose="02000000000000000000" pitchFamily="2" charset="0"/>
                <a:sym typeface="Marianne" panose="02000000000000000000" pitchFamily="2" charset="0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Mesures catégorielles (notamment enseignants)</a:t>
            </a:fld>
            <a:endParaRPr lang="fr-FR" sz="1000" dirty="0">
              <a:latin typeface="Marianne" panose="02000000000000000000" pitchFamily="2" charset="0"/>
              <a:sym typeface="Marianne" panose="02000000000000000000" pitchFamily="2" charset="0"/>
            </a:endParaRPr>
          </a:p>
        </p:txBody>
      </p:sp>
      <p:sp>
        <p:nvSpPr>
          <p:cNvPr id="38" name="Espace réservé du texte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7242175" y="4100513"/>
            <a:ext cx="730250" cy="33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fr-FR" sz="1000" b="1" dirty="0">
                <a:latin typeface="Marianne" panose="02000000000000000000" pitchFamily="2" charset="0"/>
                <a:sym typeface="Marianne" panose="02000000000000000000" pitchFamily="2" charset="0"/>
              </a:rPr>
              <a:t>Total Enveloppe Salariale</a:t>
            </a:r>
          </a:p>
        </p:txBody>
      </p:sp>
      <p:sp>
        <p:nvSpPr>
          <p:cNvPr id="98" name="Titre 1"/>
          <p:cNvSpPr txBox="1">
            <a:spLocks/>
          </p:cNvSpPr>
          <p:nvPr/>
        </p:nvSpPr>
        <p:spPr>
          <a:xfrm>
            <a:off x="487612" y="355919"/>
            <a:ext cx="8287397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d’Etat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, une enveloppe salariale globale représentant une hausse de 6,8% en 2023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87612" y="2110038"/>
            <a:ext cx="2406401" cy="2328314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ZoneTexte 148"/>
          <p:cNvSpPr txBox="1"/>
          <p:nvPr/>
        </p:nvSpPr>
        <p:spPr>
          <a:xfrm>
            <a:off x="336173" y="4438352"/>
            <a:ext cx="494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Source: documents budgétaires 2023</a:t>
            </a:r>
          </a:p>
          <a:p>
            <a:r>
              <a:rPr lang="fr-FR" sz="700" dirty="0">
                <a:latin typeface="Marianne" panose="02000000000000000000" pitchFamily="2" charset="0"/>
              </a:rPr>
              <a:t>La masse salariale est retraitée de l’effet volume pour ne conserver que l’effet prix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666611" y="1990546"/>
            <a:ext cx="20484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 l’ensemble des agents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3065244" y="1779662"/>
            <a:ext cx="2479318" cy="2658690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/>
          <p:cNvSpPr txBox="1"/>
          <p:nvPr/>
        </p:nvSpPr>
        <p:spPr>
          <a:xfrm>
            <a:off x="3249667" y="1636226"/>
            <a:ext cx="21104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latin typeface="Marianne" panose="02000000000000000000" pitchFamily="2" charset="0"/>
              </a:rPr>
              <a:t>Au bénéfice des bas et moyens salaires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32370" y="3260477"/>
            <a:ext cx="2122579" cy="627757"/>
          </a:xfrm>
          <a:prstGeom prst="wedgeRectCallout">
            <a:avLst>
              <a:gd name="adj1" fmla="val -65678"/>
              <a:gd name="adj2" fmla="val -2407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année pleine de la revalorisation du point 2022 (3,5% à </a:t>
            </a:r>
            <a:r>
              <a:rPr lang="fr-FR" sz="800" dirty="0" err="1">
                <a:solidFill>
                  <a:schemeClr val="tx1"/>
                </a:solidFill>
                <a:latin typeface="Marianne" panose="02000000000000000000" pitchFamily="2" charset="0"/>
              </a:rPr>
              <a:t>mi-année</a:t>
            </a:r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 donc un effet de 1,75%)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Effet sur le second semestre des mesures 2023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3888" y="2636637"/>
            <a:ext cx="1929617" cy="471643"/>
          </a:xfrm>
          <a:prstGeom prst="wedgeRectCallout">
            <a:avLst>
              <a:gd name="adj1" fmla="val -33061"/>
              <a:gd name="adj2" fmla="val -64945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Relèvements l’IMT (janvier et mai).</a:t>
            </a:r>
          </a:p>
          <a:p>
            <a:r>
              <a:rPr lang="fr-FR" sz="800" dirty="0">
                <a:solidFill>
                  <a:schemeClr val="tx1"/>
                </a:solidFill>
                <a:latin typeface="Marianne" panose="02000000000000000000" pitchFamily="2" charset="0"/>
              </a:rPr>
              <a:t>- Relèvement des bas de grille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xmlns="" val="122534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Un ensemble de mesures salariales qui soutiennent plus particulièrement les moyens et bas salaires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7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699792" y="2160894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A travers le système de la carrière et les grilles, </a:t>
            </a:r>
            <a:r>
              <a:rPr lang="fr-FR" sz="14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les rémunérations individuelles des fonctionnaires augmentent </a:t>
            </a: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sous l’effet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d’échelon, à l’ancienneté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d’un avancement de grade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400" dirty="0">
                <a:latin typeface="Marianne" panose="02000000000000000000" pitchFamily="50" charset="0"/>
                <a:ea typeface="Times New Roman" panose="02020603050405020304" pitchFamily="18" charset="0"/>
              </a:rPr>
              <a:t>de la réussite d’un concours / du bénéfice d’un dispositif de promotion interne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1066" y="355852"/>
            <a:ext cx="8143381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GVT : augmentations individuelles annuelles moyennes en 2023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/>
            </a:r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+1,5%</a:t>
            </a: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 en moyenne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99592" y="2323148"/>
            <a:ext cx="1152128" cy="1060489"/>
            <a:chOff x="7202073" y="1675180"/>
            <a:chExt cx="860534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02073" y="1901947"/>
              <a:ext cx="860534" cy="390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+1,5%</a:t>
              </a:r>
            </a:p>
            <a:p>
              <a:pPr algn="ctr"/>
              <a:r>
                <a:rPr lang="fr-FR" sz="1200" i="1" dirty="0">
                  <a:latin typeface="Marianne" panose="02000000000000000000" pitchFamily="2" charset="0"/>
                </a:rPr>
                <a:t>~1,5Md€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267744" y="2100908"/>
            <a:ext cx="216024" cy="1504969"/>
            <a:chOff x="2339752" y="1495230"/>
            <a:chExt cx="216024" cy="1504969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447764" y="1495230"/>
              <a:ext cx="0" cy="150496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xmlns="" val="1742177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120839" y="1203598"/>
            <a:ext cx="1602459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latin typeface="Marianne" panose="02000000000000000000" pitchFamily="2" charset="0"/>
              </a:rPr>
              <a:t>Professeur des écoles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2 037€ net (jan.23)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800" i="1" dirty="0">
                <a:latin typeface="Marianne" panose="02000000000000000000" pitchFamily="2" charset="0"/>
              </a:rPr>
              <a:t>(7 ans d’ancienneté)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0738" y="1742754"/>
            <a:ext cx="1221733" cy="12217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969495" y="3015846"/>
            <a:ext cx="1944217" cy="48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fr-FR" sz="800" b="1" dirty="0">
                <a:latin typeface="Marianne" panose="02000000000000000000" pitchFamily="2" charset="0"/>
              </a:rPr>
              <a:t>Gain de rémunération (2024)</a:t>
            </a:r>
          </a:p>
          <a:p>
            <a:pPr algn="ctr">
              <a:lnSpc>
                <a:spcPct val="107000"/>
              </a:lnSpc>
            </a:pPr>
            <a:r>
              <a:rPr lang="fr-FR" sz="8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(mesures socle + mesures annoncées aujourd’hui</a:t>
            </a:r>
            <a:r>
              <a:rPr lang="fr-FR" sz="7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27645" y="3566784"/>
            <a:ext cx="1027914" cy="2291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b="1" dirty="0">
                <a:latin typeface="Mariann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256 € (+12,5%)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61067" y="355852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i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Mesures et travaux catégoriels en 2023 (illustrations)</a:t>
            </a:r>
          </a:p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/>
            </a:r>
            <a:b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</a:br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 la fonction publique de l’Etat : </a:t>
            </a:r>
            <a:r>
              <a:rPr lang="fr-FR" altLang="fr-FR" sz="2000" b="1" u="sng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+1,8%</a:t>
            </a:r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594560" y="2675696"/>
            <a:ext cx="649848" cy="246221"/>
            <a:chOff x="2673959" y="2464723"/>
            <a:chExt cx="555308" cy="246221"/>
          </a:xfrm>
        </p:grpSpPr>
        <p:sp>
          <p:nvSpPr>
            <p:cNvPr id="16" name="Ellipse 15"/>
            <p:cNvSpPr/>
            <p:nvPr/>
          </p:nvSpPr>
          <p:spPr>
            <a:xfrm>
              <a:off x="2748836" y="2468812"/>
              <a:ext cx="425982" cy="23804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00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673959" y="2464723"/>
              <a:ext cx="5553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12,5%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33302" y="1407423"/>
            <a:ext cx="61954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1,7 Md€ comportant notamment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1,1 Md€ pour une revalorisation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en faveur des enseignants au 01/09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(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1,9Md€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en année pleine)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mesure socle pour tous d’au moins 100€ nets par mois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jusqu’à 300€ nets par mois dans le cadre du PACTE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AESH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465 M€ pour les ministères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régaliens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 (Armées, Justice, Intérieur)</a:t>
            </a:r>
          </a:p>
          <a:p>
            <a:pPr lvl="1"/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Pour la fonction publique hospitalière: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Chantier sur les sujétions de nuit et de week-end des personnels soignants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xmlns="" val="90164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Récapitulatif des mesures annoncées aujourd’hui</a:t>
            </a:r>
          </a:p>
        </p:txBody>
      </p:sp>
      <p:sp>
        <p:nvSpPr>
          <p:cNvPr id="5" name="Rectangle 4"/>
          <p:cNvSpPr/>
          <p:nvPr/>
        </p:nvSpPr>
        <p:spPr>
          <a:xfrm>
            <a:off x="461067" y="1087736"/>
            <a:ext cx="83039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Trois leviers principaux complémentaires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Mesures indiciaires socle pour tous les agents (2,5%)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revalorisation de la valeur du point de 1,5% + attribution de 5 points de chaque échelon 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du point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juillet 2023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5 points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janvier 2024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Prime pouvoir d’achat </a:t>
            </a:r>
            <a:r>
              <a:rPr lang="fr-FR" sz="11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ciblée sur les moyens et bas salaires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 (800€ à 300€ brut, dégressive jusqu’à 3 250€ brut/mois)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Versement effectif à compter de septembre pour l’Etat et l’hospitalière, selon délibération pour les collectivités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 err="1">
                <a:latin typeface="Marianne" panose="02000000000000000000" pitchFamily="50" charset="0"/>
                <a:ea typeface="Times New Roman" panose="02020603050405020304" pitchFamily="18" charset="0"/>
              </a:rPr>
              <a:t>Réhaussement</a:t>
            </a: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 des bas salaires </a:t>
            </a:r>
            <a:r>
              <a:rPr lang="fr-FR" sz="1100" dirty="0">
                <a:latin typeface="Marianne" panose="02000000000000000000" pitchFamily="50" charset="0"/>
                <a:ea typeface="Times New Roman" panose="02020603050405020304" pitchFamily="18" charset="0"/>
              </a:rPr>
              <a:t>: distribution de points pour rééchelonner les premiers échelons au-delà de l’ IMT</a:t>
            </a: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Attribution de 1 à 9 points au 1</a:t>
            </a:r>
            <a:r>
              <a:rPr lang="fr-FR" sz="900" i="1" baseline="30000" dirty="0">
                <a:latin typeface="Marianne" panose="02000000000000000000" pitchFamily="50" charset="0"/>
                <a:ea typeface="Times New Roman" panose="02020603050405020304" pitchFamily="18" charset="0"/>
              </a:rPr>
              <a:t>er</a:t>
            </a:r>
            <a:r>
              <a:rPr lang="fr-FR" sz="900" i="1" dirty="0">
                <a:latin typeface="Marianne" panose="02000000000000000000" pitchFamily="50" charset="0"/>
                <a:ea typeface="Times New Roman" panose="02020603050405020304" pitchFamily="18" charset="0"/>
              </a:rPr>
              <a:t> juillet 2023</a:t>
            </a:r>
          </a:p>
          <a:p>
            <a:pPr algn="just"/>
            <a:endParaRPr lang="fr-FR" sz="11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endParaRPr lang="fr-FR" sz="2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algn="just"/>
            <a:r>
              <a:rPr lang="fr-FR" sz="1400" b="1" u="sng" dirty="0">
                <a:latin typeface="Marianne" panose="02000000000000000000" pitchFamily="50" charset="0"/>
                <a:ea typeface="Times New Roman" panose="02020603050405020304" pitchFamily="18" charset="0"/>
              </a:rPr>
              <a:t>Des mesures d’accompagnement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Reconduction de la GIPA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des frais de mission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Prise en charge des transports collectifs portée de 50 à 75%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100" b="1" dirty="0">
                <a:latin typeface="Marianne" panose="02000000000000000000" pitchFamily="50" charset="0"/>
                <a:ea typeface="Times New Roman" panose="02020603050405020304" pitchFamily="18" charset="0"/>
              </a:rPr>
              <a:t>Revalorisation de 10% des indemnités forfaitaires des jours de CET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100" b="1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67544" y="1364287"/>
            <a:ext cx="210652" cy="1455323"/>
            <a:chOff x="896825" y="1551112"/>
            <a:chExt cx="210652" cy="1455323"/>
          </a:xfrm>
        </p:grpSpPr>
        <p:sp>
          <p:nvSpPr>
            <p:cNvPr id="2" name="Ellipse 1"/>
            <p:cNvSpPr/>
            <p:nvPr/>
          </p:nvSpPr>
          <p:spPr>
            <a:xfrm>
              <a:off x="896825" y="1551112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6" name="Ellipse 5"/>
            <p:cNvSpPr/>
            <p:nvPr/>
          </p:nvSpPr>
          <p:spPr>
            <a:xfrm>
              <a:off x="916173" y="2287510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916173" y="2815131"/>
              <a:ext cx="191304" cy="19130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67544" y="3322032"/>
            <a:ext cx="191304" cy="1193934"/>
            <a:chOff x="463012" y="3507854"/>
            <a:chExt cx="191304" cy="1193934"/>
          </a:xfrm>
        </p:grpSpPr>
        <p:sp>
          <p:nvSpPr>
            <p:cNvPr id="8" name="Ellipse 7"/>
            <p:cNvSpPr/>
            <p:nvPr/>
          </p:nvSpPr>
          <p:spPr>
            <a:xfrm>
              <a:off x="463012" y="3507854"/>
              <a:ext cx="191304" cy="18941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463012" y="3840801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463012" y="4175642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3</a:t>
              </a:r>
            </a:p>
          </p:txBody>
        </p:sp>
        <p:sp>
          <p:nvSpPr>
            <p:cNvPr id="12" name="Ellipse 11"/>
            <p:cNvSpPr/>
            <p:nvPr/>
          </p:nvSpPr>
          <p:spPr>
            <a:xfrm>
              <a:off x="463012" y="4510484"/>
              <a:ext cx="191304" cy="1913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4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xmlns="" val="2965054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Prochaines étapes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086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75656" y="915566"/>
            <a:ext cx="71771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b="1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Juin-juillet 2023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point d’indice et attribution de 5 points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en Conseil des ministres,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d’attribution de points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pour les bas de grille,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décret prime de pouvoir d’achat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et textes réglementaires de reconduction de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GIPA</a:t>
            </a: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1er juillet 2023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l’augmentation du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 d’indice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et des mesures de distribution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points d’indice bas salaires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.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Juillet à septembre 2023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 – décrets et arrêtés pour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l’extension de la prise en charge des transports collectifs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la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revalorisation des frais de mission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, et des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montants forfaitaires de CET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1</a:t>
            </a:r>
            <a:r>
              <a:rPr lang="fr-FR" sz="1200" b="1" baseline="30000" dirty="0">
                <a:latin typeface="Marianne" panose="02000000000000000000" pitchFamily="2" charset="0"/>
                <a:cs typeface="Calibri" panose="020F0502020204030204" pitchFamily="34" charset="0"/>
              </a:rPr>
              <a:t>er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 janvier 2024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–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entrée en vigueur </a:t>
            </a:r>
            <a:r>
              <a:rPr lang="fr-FR" sz="1200" dirty="0">
                <a:latin typeface="Marianne" panose="02000000000000000000" pitchFamily="2" charset="0"/>
                <a:cs typeface="Calibri" panose="020F0502020204030204" pitchFamily="34" charset="0"/>
              </a:rPr>
              <a:t>de l’attribution de </a:t>
            </a:r>
            <a:r>
              <a:rPr lang="fr-FR" sz="1200" b="1" dirty="0">
                <a:latin typeface="Marianne" panose="02000000000000000000" pitchFamily="2" charset="0"/>
                <a:cs typeface="Calibri" panose="020F0502020204030204" pitchFamily="34" charset="0"/>
              </a:rPr>
              <a:t>5 points</a:t>
            </a:r>
          </a:p>
          <a:p>
            <a:pPr lvl="0"/>
            <a:endParaRPr lang="fr-FR" sz="12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195486"/>
            <a:ext cx="7056784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La mise en œuvre des mesures à partir de juillet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043608" y="987574"/>
            <a:ext cx="0" cy="3221744"/>
          </a:xfrm>
          <a:prstGeom prst="straightConnector1">
            <a:avLst/>
          </a:prstGeom>
          <a:ln w="38100">
            <a:solidFill>
              <a:srgbClr val="0000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977055" y="1303106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971600" y="213970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971600" y="2859781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971600" y="3552362"/>
            <a:ext cx="144017" cy="1440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xmlns="" val="3346742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691680" y="1303145"/>
            <a:ext cx="69847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Négociations prévoyance:</a:t>
            </a: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Poursuivies d’ici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l’été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FPE et la FPT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Initiée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pour la FPH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Lancement à compter de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septembre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 de négociations et de groupes de travail sur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chantier de refonte des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accès, des parcours de carrière et des rémunérations</a:t>
            </a: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, en s’appuyant sur un accord de méthode et en approfondissant les conditions du dialogue et de la négociation sur la politique salariale</a:t>
            </a:r>
            <a:endParaRPr lang="fr-FR" sz="1400" b="1" dirty="0">
              <a:latin typeface="Marianne" panose="02000000000000000000" pitchFamily="2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Marianne" panose="02000000000000000000" pitchFamily="2" charset="0"/>
                <a:cs typeface="Calibri" panose="020F0502020204030204" pitchFamily="34" charset="0"/>
              </a:rPr>
              <a:t>Le programme Fonction publique +, en priorisant sur </a:t>
            </a:r>
            <a:r>
              <a:rPr lang="fr-FR" sz="1400" b="1" dirty="0">
                <a:latin typeface="Marianne" panose="02000000000000000000" pitchFamily="2" charset="0"/>
                <a:cs typeface="Calibri" panose="020F0502020204030204" pitchFamily="34" charset="0"/>
              </a:rPr>
              <a:t>l’égalité professionnelle, le logement et les conditions de travail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Marianne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95536" y="328860"/>
            <a:ext cx="8352928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Poursuivre avec vous les chantiers de la prévoyance et de l’attractivité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426" y="2859782"/>
            <a:ext cx="758601" cy="7586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7" y="1303145"/>
            <a:ext cx="759600" cy="759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xmlns="" val="300230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475656" y="2948548"/>
            <a:ext cx="1718309" cy="1718309"/>
            <a:chOff x="7236296" y="1675180"/>
            <a:chExt cx="792088" cy="792088"/>
          </a:xfrm>
        </p:grpSpPr>
        <p:sp>
          <p:nvSpPr>
            <p:cNvPr id="10" name="Ellipse 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241187" y="1901947"/>
              <a:ext cx="782305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+1,5% de point d’indice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Revalorisation effective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juillet 23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5873560" y="2938665"/>
            <a:ext cx="1866792" cy="1718309"/>
            <a:chOff x="7202073" y="1675180"/>
            <a:chExt cx="860534" cy="792088"/>
          </a:xfrm>
        </p:grpSpPr>
        <p:sp>
          <p:nvSpPr>
            <p:cNvPr id="17" name="Ellipse 1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202073" y="1901947"/>
              <a:ext cx="860534" cy="383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latin typeface="Marianne" panose="02000000000000000000" pitchFamily="2" charset="0"/>
                </a:rPr>
                <a:t>+5pts d’indice attribués à tous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+25€/mois, effectif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404353" y="895114"/>
            <a:ext cx="2258818" cy="2079154"/>
            <a:chOff x="7202073" y="1675180"/>
            <a:chExt cx="860534" cy="792088"/>
          </a:xfrm>
        </p:grpSpPr>
        <p:sp>
          <p:nvSpPr>
            <p:cNvPr id="29" name="Ellipse 2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202073" y="1873850"/>
              <a:ext cx="860534" cy="53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latin typeface="Marianne" panose="02000000000000000000" pitchFamily="2" charset="0"/>
                </a:rPr>
                <a:t>+2,5% progression annuelle indiciaire moyenne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En cumulé au </a:t>
              </a:r>
              <a:r>
                <a:rPr lang="fr-FR" sz="1000" b="1" i="1" dirty="0">
                  <a:latin typeface="Marianne" panose="02000000000000000000" pitchFamily="2" charset="0"/>
                </a:rPr>
                <a:t>1</a:t>
              </a:r>
              <a:r>
                <a:rPr lang="fr-FR" sz="1000" b="1" i="1" baseline="30000" dirty="0">
                  <a:latin typeface="Marianne" panose="02000000000000000000" pitchFamily="2" charset="0"/>
                </a:rPr>
                <a:t>er</a:t>
              </a:r>
              <a:r>
                <a:rPr lang="fr-FR" sz="1000" b="1" i="1" dirty="0">
                  <a:latin typeface="Marianne" panose="02000000000000000000" pitchFamily="2" charset="0"/>
                </a:rPr>
                <a:t> janvier 2024</a:t>
              </a:r>
              <a:endParaRPr lang="fr-FR" sz="1000" b="1" dirty="0">
                <a:latin typeface="Marianne" panose="02000000000000000000" pitchFamily="2" charset="0"/>
              </a:endParaRPr>
            </a:p>
            <a:p>
              <a:pPr algn="ctr"/>
              <a:endParaRPr lang="fr-FR" sz="1600" b="1" dirty="0">
                <a:latin typeface="Marianne" panose="02000000000000000000" pitchFamily="2" charset="0"/>
              </a:endParaRPr>
            </a:p>
            <a:p>
              <a:pPr algn="ctr"/>
              <a:endParaRPr lang="fr-FR" sz="1200" i="1" dirty="0">
                <a:latin typeface="Marianne" panose="02000000000000000000" pitchFamily="2" charset="0"/>
              </a:endParaRPr>
            </a:p>
          </p:txBody>
        </p:sp>
      </p:grpSp>
      <p:sp>
        <p:nvSpPr>
          <p:cNvPr id="1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Deux mesures indiciaires socle pour tous les agents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62864" y="3298705"/>
            <a:ext cx="13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Marianne" panose="02000000000000000000" pitchFamily="2" charset="0"/>
              </a:rPr>
              <a:t>Soit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12216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419281" y="198702"/>
            <a:ext cx="8143381" cy="689107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71600" y="847781"/>
            <a:ext cx="1168666" cy="11479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Jusqu’à </a:t>
            </a:r>
          </a:p>
          <a:p>
            <a:pPr algn="ctr"/>
            <a:r>
              <a:rPr lang="fr-FR" sz="1100" b="1" dirty="0">
                <a:solidFill>
                  <a:schemeClr val="accent2">
                    <a:lumMod val="75000"/>
                  </a:schemeClr>
                </a:solidFill>
                <a:latin typeface="Marianne" panose="02000000000000000000" pitchFamily="2" charset="0"/>
              </a:rPr>
              <a:t>+ 9 points 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d’indice</a:t>
            </a:r>
          </a:p>
          <a:p>
            <a:pPr algn="ctr"/>
            <a:r>
              <a:rPr lang="fr-FR" sz="1100" b="1" i="1" dirty="0">
                <a:latin typeface="Marianne" panose="02000000000000000000" pitchFamily="2" charset="0"/>
              </a:rPr>
              <a:t>(532€)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62487" y="741354"/>
            <a:ext cx="6029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Jusqu’à 9 points d’indices majorés 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supplémentaires pour rétablir la </a:t>
            </a:r>
            <a:r>
              <a:rPr lang="fr-FR" sz="1200" b="1" dirty="0">
                <a:latin typeface="Marianne" panose="02000000000000000000" pitchFamily="2" charset="0"/>
                <a:ea typeface="Times New Roman" panose="02020603050405020304" pitchFamily="18" charset="0"/>
              </a:rPr>
              <a:t>progressivité des rémunérations</a:t>
            </a: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, sur la base du relèvement de l’indice minimum de traitement (IMT) au niveau du SMIC en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Un  gain indiciaire entre chaque échelon du bas de la catégorie C et de la catégorie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latin typeface="Marianne" panose="02000000000000000000" pitchFamily="2" charset="0"/>
                <a:ea typeface="Times New Roman" panose="02020603050405020304" pitchFamily="18" charset="0"/>
              </a:rPr>
              <a:t>384 0</a:t>
            </a:r>
            <a:r>
              <a:rPr lang="fr-FR" sz="1200" dirty="0">
                <a:latin typeface="Marianne" panose="02000000000000000000" pitchFamily="2" charset="0"/>
              </a:rPr>
              <a:t>00 agents dans la FPE, 803 000 dans la FPT et 255 000 dans la FPH</a:t>
            </a:r>
            <a:endParaRPr lang="fr-FR" sz="1200" dirty="0">
              <a:latin typeface="Marianne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9862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mesure spécifique « bas de grille »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8" y="2126349"/>
            <a:ext cx="7522332" cy="2432813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2308994" y="832677"/>
            <a:ext cx="216024" cy="1130705"/>
            <a:chOff x="2339752" y="1682362"/>
            <a:chExt cx="216024" cy="1130705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2447764" y="1682362"/>
              <a:ext cx="0" cy="113070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2924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1662354" y="3435846"/>
            <a:ext cx="771663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sz="2000" b="1" dirty="0">
              <a:latin typeface="Marianne" panose="02000000000000000000" pitchFamily="50" charset="0"/>
              <a:ea typeface="MS PGothic" panose="020B0600070205080204" pitchFamily="34" charset="-128"/>
              <a:cs typeface="Section-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19672" y="113159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La reprise pour la fonction publique d’un levier de soutien au pouvoir d’achat pratiqué dans le secteur privé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, dans une logique d’équité et d’efficacité, au bénéfice des agents les plus impactés par l’inflation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Une prime dégressive de 800 à 300€ brut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pour les agents percevant une rémunération mensuelle brute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jusqu’à 3 250 €/mois 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Près de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50 % des agents de l’Etat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et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70 % des agents publics hospitaliers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la percevront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Un versement </a:t>
            </a:r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avant fin 2023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  <a:p>
            <a:r>
              <a:rPr lang="fr-FR" sz="1600" b="1" dirty="0">
                <a:latin typeface="Marianne" panose="02000000000000000000" pitchFamily="50" charset="0"/>
                <a:ea typeface="Times New Roman" panose="02020603050405020304" pitchFamily="18" charset="0"/>
              </a:rPr>
              <a:t>Un outil de politique salariale pour les collectivités </a:t>
            </a:r>
            <a:r>
              <a:rPr lang="fr-FR" sz="1600" dirty="0">
                <a:latin typeface="Marianne" panose="02000000000000000000" pitchFamily="50" charset="0"/>
                <a:ea typeface="Times New Roman" panose="02020603050405020304" pitchFamily="18" charset="0"/>
              </a:rPr>
              <a:t>qui souhaiteraient la verser à leurs agents</a:t>
            </a:r>
          </a:p>
          <a:p>
            <a:endParaRPr lang="fr-FR" sz="1600" dirty="0">
              <a:latin typeface="Marianne" panose="02000000000000000000" pitchFamily="50" charset="0"/>
              <a:ea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61066" y="355852"/>
            <a:ext cx="835940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Une prime « pouvoir d’achat » pour 50% des agents de la FPE et 70% des agents de la FPH, d’un montant allant jusqu’à 800€ brut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021775"/>
            <a:ext cx="576000" cy="576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17348"/>
            <a:ext cx="576000" cy="576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370097"/>
            <a:ext cx="576000" cy="576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95936"/>
            <a:ext cx="576000" cy="576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044257"/>
            <a:ext cx="576000" cy="576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40879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00104" y="355852"/>
            <a:ext cx="7999366" cy="73188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>
                <a:latin typeface="Marianne" panose="02000000000000000000" pitchFamily="50" charset="0"/>
                <a:ea typeface="MS PGothic" panose="020B0600070205080204" pitchFamily="34" charset="-128"/>
                <a:cs typeface="Section-Medium"/>
              </a:rPr>
              <a:t>En synthèse, un paquet « pouvoir d’achat » inédit pour soutenir notamment le pouvoir d’achat des bas et moyens salaires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742406" y="2255391"/>
            <a:ext cx="1584176" cy="1458173"/>
            <a:chOff x="7202073" y="1675180"/>
            <a:chExt cx="860534" cy="792088"/>
          </a:xfrm>
        </p:grpSpPr>
        <p:sp>
          <p:nvSpPr>
            <p:cNvPr id="9" name="Ellipse 8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7202073" y="186040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800 à 300€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brut en prime « pouvoir d’achat » à la majorité des 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agents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76076" y="2255391"/>
            <a:ext cx="1584176" cy="1458173"/>
            <a:chOff x="7202073" y="1675180"/>
            <a:chExt cx="860534" cy="792088"/>
          </a:xfrm>
        </p:grpSpPr>
        <p:sp>
          <p:nvSpPr>
            <p:cNvPr id="12" name="Ellipse 1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202073" y="1846818"/>
              <a:ext cx="860534" cy="478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2">
                      <a:lumMod val="75000"/>
                    </a:schemeClr>
                  </a:solidFill>
                  <a:latin typeface="Marianne" panose="02000000000000000000" pitchFamily="2" charset="0"/>
                </a:rPr>
                <a:t>2,5%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progression indiciaire moyenne en 2 étapes*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729532" y="2255391"/>
            <a:ext cx="1742595" cy="1458173"/>
            <a:chOff x="7159048" y="1675180"/>
            <a:chExt cx="946588" cy="792088"/>
          </a:xfrm>
        </p:grpSpPr>
        <p:sp>
          <p:nvSpPr>
            <p:cNvPr id="15" name="Ellipse 14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59048" y="1853613"/>
              <a:ext cx="946588" cy="60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13%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gain de rémunération pour un agent cat C au 2</a:t>
              </a:r>
              <a:r>
                <a:rPr lang="fr-FR" sz="1000" i="1" baseline="30000" dirty="0">
                  <a:latin typeface="Marianne" panose="02000000000000000000" pitchFamily="2" charset="0"/>
                </a:rPr>
                <a:t>nd</a:t>
              </a:r>
              <a:r>
                <a:rPr lang="fr-FR" sz="1000" i="1" dirty="0">
                  <a:latin typeface="Marianne" panose="02000000000000000000" pitchFamily="2" charset="0"/>
                </a:rPr>
                <a:t> semestre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23 vs. janvier 23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875067" y="2255391"/>
            <a:ext cx="1584176" cy="1458173"/>
            <a:chOff x="7202073" y="1675180"/>
            <a:chExt cx="860534" cy="792088"/>
          </a:xfrm>
        </p:grpSpPr>
        <p:sp>
          <p:nvSpPr>
            <p:cNvPr id="18" name="Ellipse 1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 b="1" dirty="0">
                <a:latin typeface="Marianne" panose="02000000000000000000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7202073" y="1846818"/>
              <a:ext cx="860534" cy="518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70C0"/>
                  </a:solidFill>
                  <a:latin typeface="Marianne" panose="02000000000000000000" pitchFamily="2" charset="0"/>
                </a:rPr>
                <a:t>Jusqu’à 7%</a:t>
              </a:r>
            </a:p>
            <a:p>
              <a:pPr algn="ctr"/>
              <a:r>
                <a:rPr lang="fr-FR" sz="1000" i="1" dirty="0">
                  <a:latin typeface="Marianne" panose="02000000000000000000" pitchFamily="2" charset="0"/>
                </a:rPr>
                <a:t>de </a:t>
              </a:r>
              <a:r>
                <a:rPr lang="fr-FR" sz="1000" i="1" u="sng" dirty="0">
                  <a:latin typeface="Marianne" panose="02000000000000000000" pitchFamily="2" charset="0"/>
                </a:rPr>
                <a:t>progression indiciaire</a:t>
              </a:r>
              <a:r>
                <a:rPr lang="fr-FR" sz="1000" i="1" dirty="0">
                  <a:latin typeface="Marianne" panose="02000000000000000000" pitchFamily="2" charset="0"/>
                </a:rPr>
                <a:t> pour un agent cat C en janvier 24 vs. janvier 23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488283" y="1880493"/>
            <a:ext cx="216024" cy="2203425"/>
            <a:chOff x="2339752" y="1146002"/>
            <a:chExt cx="216024" cy="220342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2447764" y="1146002"/>
              <a:ext cx="0" cy="22034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2339752" y="213970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&gt;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646022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La combinaison de deux mesures indiciaires et de la prime...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17313" y="1347614"/>
            <a:ext cx="377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…pour soutenir en priorité le pouvoir d’achat des bas salaires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23036" y="4568229"/>
            <a:ext cx="4104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latin typeface="Marianne" panose="02000000000000000000" pitchFamily="2" charset="0"/>
              </a:rPr>
              <a:t>* Revalorisation du point et en juillet 2023 et distribution de 5 points en janvier 2024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17581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Sur le second semestre 2023, jusqu’à +13% de gain de rémunération pour les plus bas salaires par rapport à janvier 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  <a:endParaRPr lang="fr-FR" sz="1000" i="1" dirty="0">
              <a:latin typeface="Marianne" panose="02000000000000000000" pitchFamily="2" charset="0"/>
            </a:endParaRP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1950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Effet de la prime de 800€ brut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 perçue à compter de septembre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en équivalent mensuel au second semestre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7461" y="289540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  <a:endParaRPr lang="fr-FR" sz="1000" dirty="0">
              <a:latin typeface="Marianne" panose="02000000000000000000" pitchFamily="2" charset="0"/>
            </a:endParaRP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7"/>
              <a:ext cx="860534" cy="347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(juillet-déc. 23)</a:t>
            </a: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133€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05427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228€</a:t>
              </a: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662553" y="4211020"/>
            <a:ext cx="1725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13% de gain mensuel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56805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re 2"/>
          <p:cNvSpPr txBox="1">
            <a:spLocks/>
          </p:cNvSpPr>
          <p:nvPr/>
        </p:nvSpPr>
        <p:spPr>
          <a:xfrm>
            <a:off x="467544" y="339365"/>
            <a:ext cx="8424863" cy="67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latin typeface="Marianne" panose="02000000000000000000" pitchFamily="2" charset="0"/>
              </a:rPr>
              <a:t>Au 1</a:t>
            </a:r>
            <a:r>
              <a:rPr lang="fr-FR" sz="2000" baseline="30000" dirty="0">
                <a:latin typeface="Marianne" panose="02000000000000000000" pitchFamily="2" charset="0"/>
              </a:rPr>
              <a:t>er</a:t>
            </a:r>
            <a:r>
              <a:rPr lang="fr-FR" sz="2000" dirty="0">
                <a:latin typeface="Marianne" panose="02000000000000000000" pitchFamily="2" charset="0"/>
              </a:rPr>
              <a:t> janvier 2024, jusqu’à +7% de gain indiciaire pour </a:t>
            </a:r>
          </a:p>
          <a:p>
            <a:r>
              <a:rPr lang="fr-FR" sz="2000" dirty="0">
                <a:latin typeface="Marianne" panose="02000000000000000000" pitchFamily="2" charset="0"/>
              </a:rPr>
              <a:t>les plus bas salaires sur l’année</a:t>
            </a:r>
            <a:endParaRPr lang="fr-FR" sz="2000" b="0" dirty="0">
              <a:latin typeface="Marianne" panose="02000000000000000000" pitchFamily="2" charset="0"/>
            </a:endParaRPr>
          </a:p>
        </p:txBody>
      </p:sp>
      <p:sp>
        <p:nvSpPr>
          <p:cNvPr id="178" name="Légende à une bordure 2 177"/>
          <p:cNvSpPr/>
          <p:nvPr/>
        </p:nvSpPr>
        <p:spPr>
          <a:xfrm>
            <a:off x="4517461" y="1542985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977"/>
              <a:gd name="adj6" fmla="val -4364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Augmentation </a:t>
            </a:r>
            <a:r>
              <a:rPr lang="fr-FR" sz="1000" b="1" dirty="0">
                <a:latin typeface="Marianne" panose="02000000000000000000" pitchFamily="2" charset="0"/>
              </a:rPr>
              <a:t>générale</a:t>
            </a:r>
            <a:r>
              <a:rPr lang="fr-FR" sz="1000" dirty="0">
                <a:latin typeface="Marianne" panose="02000000000000000000" pitchFamily="2" charset="0"/>
              </a:rPr>
              <a:t> du </a:t>
            </a:r>
            <a:r>
              <a:rPr lang="fr-FR" sz="1000" b="1" dirty="0">
                <a:latin typeface="Marianne" panose="02000000000000000000" pitchFamily="2" charset="0"/>
              </a:rPr>
              <a:t>point d’indice de 1,5%</a:t>
            </a:r>
          </a:p>
        </p:txBody>
      </p:sp>
      <p:sp>
        <p:nvSpPr>
          <p:cNvPr id="179" name="Légende à une bordure 2 178"/>
          <p:cNvSpPr/>
          <p:nvPr/>
        </p:nvSpPr>
        <p:spPr>
          <a:xfrm>
            <a:off x="4517461" y="221171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3159"/>
              <a:gd name="adj6" fmla="val -438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5 points d’indice</a:t>
            </a:r>
          </a:p>
        </p:txBody>
      </p:sp>
      <p:sp>
        <p:nvSpPr>
          <p:cNvPr id="180" name="Légende à une bordure 2 179"/>
          <p:cNvSpPr/>
          <p:nvPr/>
        </p:nvSpPr>
        <p:spPr>
          <a:xfrm>
            <a:off x="4516947" y="2931790"/>
            <a:ext cx="2629358" cy="57606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795"/>
              <a:gd name="adj6" fmla="val -43465"/>
            </a:avLst>
          </a:prstGeom>
          <a:ln>
            <a:solidFill>
              <a:srgbClr val="2121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00" dirty="0">
                <a:latin typeface="Marianne" panose="02000000000000000000" pitchFamily="2" charset="0"/>
              </a:rPr>
              <a:t>Attribution de </a:t>
            </a:r>
            <a:r>
              <a:rPr lang="fr-FR" sz="1000" b="1" dirty="0">
                <a:latin typeface="Marianne" panose="02000000000000000000" pitchFamily="2" charset="0"/>
              </a:rPr>
              <a:t>points « bas salaires » </a:t>
            </a:r>
            <a:r>
              <a:rPr lang="fr-FR" sz="1000" dirty="0">
                <a:latin typeface="Marianne" panose="02000000000000000000" pitchFamily="2" charset="0"/>
              </a:rPr>
              <a:t>s’ajoutant au </a:t>
            </a:r>
            <a:r>
              <a:rPr lang="fr-FR" sz="1000" b="1" dirty="0">
                <a:latin typeface="Marianne" panose="02000000000000000000" pitchFamily="2" charset="0"/>
              </a:rPr>
              <a:t>relèvement de l’IMT</a:t>
            </a:r>
          </a:p>
        </p:txBody>
      </p:sp>
      <p:grpSp>
        <p:nvGrpSpPr>
          <p:cNvPr id="181" name="Groupe 180"/>
          <p:cNvGrpSpPr/>
          <p:nvPr/>
        </p:nvGrpSpPr>
        <p:grpSpPr>
          <a:xfrm>
            <a:off x="7278943" y="1547251"/>
            <a:ext cx="555526" cy="511340"/>
            <a:chOff x="7202073" y="1675180"/>
            <a:chExt cx="860534" cy="792088"/>
          </a:xfrm>
        </p:grpSpPr>
        <p:sp>
          <p:nvSpPr>
            <p:cNvPr id="182" name="Ellipse 181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3" name="ZoneTexte 182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26€</a:t>
              </a:r>
            </a:p>
          </p:txBody>
        </p:sp>
      </p:grpSp>
      <p:sp>
        <p:nvSpPr>
          <p:cNvPr id="185" name="ZoneTexte 184"/>
          <p:cNvSpPr txBox="1"/>
          <p:nvPr/>
        </p:nvSpPr>
        <p:spPr>
          <a:xfrm>
            <a:off x="6483712" y="940102"/>
            <a:ext cx="2232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Marianne" panose="02000000000000000000" pitchFamily="2" charset="0"/>
              </a:rPr>
              <a:t>Impact moyen brut </a:t>
            </a:r>
          </a:p>
          <a:p>
            <a:pPr algn="ctr"/>
            <a:r>
              <a:rPr lang="fr-FR" sz="1000" dirty="0">
                <a:latin typeface="Marianne" panose="02000000000000000000" pitchFamily="2" charset="0"/>
              </a:rPr>
              <a:t>(jan. 24 vs jan. 23)</a:t>
            </a:r>
          </a:p>
        </p:txBody>
      </p:sp>
      <p:cxnSp>
        <p:nvCxnSpPr>
          <p:cNvPr id="186" name="Connecteur droit 185"/>
          <p:cNvCxnSpPr/>
          <p:nvPr/>
        </p:nvCxnSpPr>
        <p:spPr>
          <a:xfrm>
            <a:off x="7085757" y="132025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7085757" y="3655566"/>
            <a:ext cx="102791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7" name="Groupe 186"/>
          <p:cNvGrpSpPr/>
          <p:nvPr/>
        </p:nvGrpSpPr>
        <p:grpSpPr>
          <a:xfrm>
            <a:off x="7278943" y="2237509"/>
            <a:ext cx="555526" cy="511340"/>
            <a:chOff x="7202073" y="1675180"/>
            <a:chExt cx="860534" cy="792088"/>
          </a:xfrm>
        </p:grpSpPr>
        <p:sp>
          <p:nvSpPr>
            <p:cNvPr id="188" name="Ellipse 187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7202073" y="1881929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25€</a:t>
              </a:r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3347864" y="1403141"/>
            <a:ext cx="5256584" cy="3112825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Image 1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6" y="1257661"/>
            <a:ext cx="2323120" cy="3258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7" name="ZoneTexte 196"/>
          <p:cNvSpPr txBox="1"/>
          <p:nvPr/>
        </p:nvSpPr>
        <p:spPr>
          <a:xfrm>
            <a:off x="3426449" y="1299262"/>
            <a:ext cx="31422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i="1" dirty="0">
                <a:latin typeface="Marianne" panose="02000000000000000000" pitchFamily="2" charset="0"/>
              </a:rPr>
              <a:t>Pour un agent gagnant 1 712€ brut/mois (IM 353) en jan. 23</a:t>
            </a:r>
          </a:p>
        </p:txBody>
      </p:sp>
      <p:sp>
        <p:nvSpPr>
          <p:cNvPr id="198" name="ZoneTexte 197"/>
          <p:cNvSpPr txBox="1"/>
          <p:nvPr/>
        </p:nvSpPr>
        <p:spPr>
          <a:xfrm>
            <a:off x="7298046" y="1959921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199" name="Groupe 198"/>
          <p:cNvGrpSpPr/>
          <p:nvPr/>
        </p:nvGrpSpPr>
        <p:grpSpPr>
          <a:xfrm>
            <a:off x="7278943" y="2927767"/>
            <a:ext cx="555526" cy="511340"/>
            <a:chOff x="7202073" y="1675180"/>
            <a:chExt cx="860534" cy="792088"/>
          </a:xfrm>
        </p:grpSpPr>
        <p:sp>
          <p:nvSpPr>
            <p:cNvPr id="200" name="Ellipse 199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1" name="ZoneTexte 200"/>
            <p:cNvSpPr txBox="1"/>
            <p:nvPr/>
          </p:nvSpPr>
          <p:spPr>
            <a:xfrm>
              <a:off x="7202073" y="1901948"/>
              <a:ext cx="860534" cy="3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latin typeface="Marianne" panose="02000000000000000000" pitchFamily="2" charset="0"/>
                </a:rPr>
                <a:t>69€</a:t>
              </a:r>
            </a:p>
          </p:txBody>
        </p:sp>
      </p:grpSp>
      <p:sp>
        <p:nvSpPr>
          <p:cNvPr id="202" name="ZoneTexte 201"/>
          <p:cNvSpPr txBox="1"/>
          <p:nvPr/>
        </p:nvSpPr>
        <p:spPr>
          <a:xfrm>
            <a:off x="7298046" y="2650179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+</a:t>
            </a:r>
          </a:p>
        </p:txBody>
      </p:sp>
      <p:grpSp>
        <p:nvGrpSpPr>
          <p:cNvPr id="206" name="Groupe 205"/>
          <p:cNvGrpSpPr/>
          <p:nvPr/>
        </p:nvGrpSpPr>
        <p:grpSpPr>
          <a:xfrm>
            <a:off x="7235770" y="3708046"/>
            <a:ext cx="641873" cy="511339"/>
            <a:chOff x="7147765" y="1675180"/>
            <a:chExt cx="994289" cy="792088"/>
          </a:xfrm>
        </p:grpSpPr>
        <p:sp>
          <p:nvSpPr>
            <p:cNvPr id="207" name="Ellipse 206"/>
            <p:cNvSpPr/>
            <p:nvPr/>
          </p:nvSpPr>
          <p:spPr>
            <a:xfrm>
              <a:off x="7236296" y="1675180"/>
              <a:ext cx="792088" cy="79208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00" b="1" dirty="0">
                <a:latin typeface="Marianne" panose="02000000000000000000" pitchFamily="2" charset="0"/>
              </a:endParaRPr>
            </a:p>
          </p:txBody>
        </p:sp>
        <p:sp>
          <p:nvSpPr>
            <p:cNvPr id="208" name="ZoneTexte 207"/>
            <p:cNvSpPr txBox="1"/>
            <p:nvPr/>
          </p:nvSpPr>
          <p:spPr>
            <a:xfrm>
              <a:off x="7147765" y="1853254"/>
              <a:ext cx="994289" cy="4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latin typeface="Marianne" panose="02000000000000000000" pitchFamily="2" charset="0"/>
                </a:rPr>
                <a:t>120€</a:t>
              </a:r>
            </a:p>
          </p:txBody>
        </p:sp>
      </p:grpSp>
      <p:sp>
        <p:nvSpPr>
          <p:cNvPr id="209" name="ZoneTexte 208"/>
          <p:cNvSpPr txBox="1"/>
          <p:nvPr/>
        </p:nvSpPr>
        <p:spPr>
          <a:xfrm>
            <a:off x="6377038" y="4254020"/>
            <a:ext cx="2296197" cy="248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>
                <a:latin typeface="Marianne" panose="02000000000000000000" pitchFamily="2" charset="0"/>
              </a:rPr>
              <a:t>Soit 7% de gain indiciaire mensuel</a:t>
            </a:r>
          </a:p>
        </p:txBody>
      </p:sp>
      <p:sp>
        <p:nvSpPr>
          <p:cNvPr id="210" name="ZoneTexte 209"/>
          <p:cNvSpPr txBox="1"/>
          <p:nvPr/>
        </p:nvSpPr>
        <p:spPr>
          <a:xfrm>
            <a:off x="7298046" y="3379217"/>
            <a:ext cx="51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arianne" panose="02000000000000000000" pitchFamily="2" charset="0"/>
              </a:rPr>
              <a:t>=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273376" y="3823002"/>
            <a:ext cx="129530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Marianne" panose="02000000000000000000" pitchFamily="2" charset="0"/>
              </a:rPr>
              <a:t>Total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375216" y="4485769"/>
            <a:ext cx="396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rianne" panose="02000000000000000000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826134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8D5BF5E-5F0E-4AEF-A412-05FCA466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354098"/>
            <a:ext cx="1296143" cy="80979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395537" y="1635646"/>
            <a:ext cx="842391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latin typeface="Marianne" panose="02000000000000000000" pitchFamily="50" charset="0"/>
                <a:cs typeface="Rubik" panose="02000604000000020004" pitchFamily="2" charset="-79"/>
              </a:rPr>
              <a:t>Illustrations de l’impact sur le pouvoir d’achat des agents</a:t>
            </a:r>
            <a:endParaRPr lang="fr-FR" sz="3600" b="0" i="1" dirty="0">
              <a:latin typeface="Marianne" panose="02000000000000000000" pitchFamily="50" charset="0"/>
              <a:cs typeface="Rubik" panose="020006040000000200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440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2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4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1.89999999999999991118E+00&quot;&gt;&lt;m_msothmcolidx val=&quot;0&quot;/&gt;&lt;m_rgb r=&quot;D2&quot; g=&quot;EB&quot; b=&quot;E1&quot;/&gt;&lt;/elem&gt;&lt;elem m_fUsage=&quot;1.53899999999999992362E+00&quot;&gt;&lt;m_msothmcolidx val=&quot;0&quot;/&gt;&lt;m_rgb r=&quot;98&quot; g=&quot;D3&quot; b=&quot;B9&quot;/&gt;&lt;/elem&gt;&lt;elem m_fUsage=&quot;6.56100000000000127542E-01&quot;&gt;&lt;m_msothmcolidx val=&quot;0&quot;/&gt;&lt;m_rgb r=&quot;8F&quot; g=&quot;80&quot; b=&quot;EA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JEsammnSgvLlk0fHKu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XGa.XVIt4Qauj6P5U_0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qoilLEcad1viIwTaRa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sEO3xFQCPydqX9lmyCX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YPrEKE6WprUc96cfV_Y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MjtaSQyqjKBJpRxCz8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fp4yj_CvMvpGMuyaA8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92rSI0Gg.0ld.JTjgB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_th96k1M_zGDsNaD6cQ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ZEtVCYwxa4sxSr0rK0R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d_.xigzmqPFNpRUBQAF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ayQZV7R8IX34XnS1BDM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nHk6kF..XJ9ioDTGCMCA"/>
</p:tagLst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ésentation3" id="{909F38A1-C682-0443-9F96-C6B31A12C496}" vid="{1D6C4476-8D06-624F-B47C-947A67207A5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6636</TotalTime>
  <Words>1785</Words>
  <Application>Microsoft Office PowerPoint</Application>
  <PresentationFormat>Affichage à l'écran (16:9)</PresentationFormat>
  <Paragraphs>303</Paragraphs>
  <Slides>25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PREMIER MINISTRE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Manager>Client</Manager>
  <Company>Secrétariat Général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TARDIEU Victoria</dc:creator>
  <cp:lastModifiedBy>Alain BAGAGE</cp:lastModifiedBy>
  <cp:revision>835</cp:revision>
  <cp:lastPrinted>2022-06-24T10:01:59Z</cp:lastPrinted>
  <dcterms:created xsi:type="dcterms:W3CDTF">2020-10-20T13:57:32Z</dcterms:created>
  <dcterms:modified xsi:type="dcterms:W3CDTF">2023-06-21T08:51:57Z</dcterms:modified>
</cp:coreProperties>
</file>